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61" r:id="rId5"/>
    <p:sldId id="258" r:id="rId6"/>
    <p:sldId id="259" r:id="rId7"/>
    <p:sldId id="260" r:id="rId8"/>
    <p:sldId id="262" r:id="rId9"/>
    <p:sldId id="264" r:id="rId10"/>
    <p:sldId id="265" r:id="rId11"/>
    <p:sldId id="266" r:id="rId12"/>
    <p:sldId id="263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1"/>
  </p:normalViewPr>
  <p:slideViewPr>
    <p:cSldViewPr snapToGrid="0" snapToObjects="1">
      <p:cViewPr>
        <p:scale>
          <a:sx n="80" d="100"/>
          <a:sy n="80" d="100"/>
        </p:scale>
        <p:origin x="60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E085-0359-5948-9EB1-D6BEFFD74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22F42-BEDD-A343-A1A9-474F9B576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7D00-E816-2542-8B68-67811D3B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70D6E-1947-0240-8ED0-12401C931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00421-9C1B-2D45-AEA5-D6960365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5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BA7D-B3E0-8E4C-A1A6-22771B12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7DC82-BCC4-5E4A-BFAA-33867170E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78645-88ED-004D-8EC8-7EDCDFE12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8D7CC-E02F-6D4E-9788-88DA5C119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B59CB-0999-9046-BEF6-987A863F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4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5CF691-E0BB-834B-9041-7C2F9DDF4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9CE3D-9CF4-B548-84F3-DF72F75AB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0EA36-B1DC-C745-AC26-EFBCFBD5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AA663-A61A-804F-B98F-E079F39A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17B3-B610-0446-BE5A-64EED450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3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86E6-8DF8-444D-9909-AE455A67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13571-6FFA-9746-AC31-48AE39C15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FCF09-AF8D-DE43-8FE7-114A33D6C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96924-D2EF-DC4C-B704-0A0BBF742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9B4CD-CF1F-B04A-91DF-E7DBEA72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2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A2CD-ED52-8149-A573-8FB4C910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C3B69-9F4D-8542-B37A-9E28A99D7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C4B80-D9C7-9041-ABE9-D7D2F43D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FFC48-1813-E941-8C1D-8E6A9C21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33ACC-DD9A-764F-AEBA-D4729128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3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5D96-E557-ED48-A37C-7B407A48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8472E-878F-E84A-9794-AD294CA57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4140D-3E93-9344-BA89-005990669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9F5B8-0DD2-0F4E-BD92-BEA52A2C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77711-FCC3-0749-A7D9-4172292B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8F36C-4E75-0143-A0A1-F622B967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1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9493-1584-4D45-A5B3-5BAABC114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C80F0-259F-4444-8266-BB494318F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5C648-FD8E-7A4A-AD51-02AC6135F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30DD5-8356-C743-84E9-0CDE1C3E3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6D2EAF-8415-274D-A4E3-6469F1189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2C7B1-5719-C941-9F79-374EB0B2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D7FFE-5405-814C-9FAE-40E769C8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F5964-1525-614F-9AC3-0E7B3E2D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5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5CEE-8FA3-BB4F-AE01-B284C6D5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78171F-9427-0444-9936-43AE4A7F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08E6F-22F5-A04B-8526-D0E5DEAA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7B27E-3C6E-3942-BB17-EC96DC3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1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5D462-ADAA-874E-B99A-AF33D0C2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77732-12CD-2C4E-933B-F41A842F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BB365-4C7C-5D43-87F2-3E09C9F0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72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ADCB-6201-DF49-AC1D-14502CB1A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C062-06E9-5841-A854-FF2F6175A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CB87E-1804-B447-A421-21D325533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4B738-740F-B042-9561-B3AD3EBC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A7047-202E-1440-99DB-4BC1839A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56463-3076-5644-BB07-168ABD58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7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C7CC-D65F-E64A-9BA1-49EB825E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E5E64-CC25-214D-811F-1BF0F20F7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5F350-97AC-5A46-9E24-54B0250A3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39612-D25D-AB45-9982-361F746C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FAFF5-F63E-9048-804F-02B9CD2F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99E49-C996-F84D-B186-54D69A0B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60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0ADC4-15C7-DE43-92DF-A32A38E0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9D4E8-DCB6-B846-A35B-135DBDCBA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53E3B-C6D2-F340-9053-106281D69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73912-FD6D-6D4B-B6C1-F54B20F1DB70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3D6E5-C55D-814C-812F-BA3229DED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8754B-A946-3543-ABDA-6932BC4FE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london-underground-city-subway-2742625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wz.org/gruntle/nomo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D9319-DEF7-B54D-B24B-73071751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67B7163-9BB3-9F46-A1E9-81AE5559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0931" y="6003052"/>
            <a:ext cx="5424487" cy="512048"/>
          </a:xfrm>
          <a:solidFill>
            <a:schemeClr val="accent3">
              <a:lumMod val="75000"/>
              <a:alpha val="67000"/>
            </a:schemeClr>
          </a:solidFill>
        </p:spPr>
        <p:txBody>
          <a:bodyPr/>
          <a:lstStyle/>
          <a:p>
            <a:r>
              <a:rPr lang="en-US" dirty="0"/>
              <a:t>Dr. Jason B. Shepherd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A6180-8368-A24C-A806-9A0C7375F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0931" y="3543301"/>
            <a:ext cx="5424487" cy="2459752"/>
          </a:xfrm>
          <a:solidFill>
            <a:schemeClr val="accent3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Clean Code, Software Design, and Refactoring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7F72C-B426-0749-8E8A-0E48315515D4}"/>
              </a:ext>
            </a:extLst>
          </p:cNvPr>
          <p:cNvSpPr/>
          <p:nvPr/>
        </p:nvSpPr>
        <p:spPr>
          <a:xfrm>
            <a:off x="8548687" y="6627168"/>
            <a:ext cx="38528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https://pixabay.com/photos/london-underground-city-subway-2742625/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41826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6D93-C086-7B4F-A58E-1612C129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B018C-3DA6-D841-8E52-85F2697D7F60}"/>
              </a:ext>
            </a:extLst>
          </p:cNvPr>
          <p:cNvSpPr txBox="1"/>
          <p:nvPr/>
        </p:nvSpPr>
        <p:spPr>
          <a:xfrm>
            <a:off x="1328737" y="1690687"/>
            <a:ext cx="5100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f, l,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eval(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)(f, 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BA8A8-B10D-834D-B5D2-18553795AAE9}"/>
              </a:ext>
            </a:extLst>
          </p:cNvPr>
          <p:cNvSpPr txBox="1"/>
          <p:nvPr/>
        </p:nvSpPr>
        <p:spPr>
          <a:xfrm>
            <a:off x="1328737" y="3228321"/>
            <a:ext cx="77152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(first, last, type_):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type_ == 'Student':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Student(first, last)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type_ == 'Faculty':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Faculty(first, last)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Exception('Unknown type "{}"'.type_)</a:t>
            </a:r>
          </a:p>
        </p:txBody>
      </p:sp>
    </p:spTree>
    <p:extLst>
      <p:ext uri="{BB962C8B-B14F-4D97-AF65-F5344CB8AC3E}">
        <p14:creationId xmlns:p14="http://schemas.microsoft.com/office/powerpoint/2010/main" val="42630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47FB-1433-F64E-87F9-02AFC847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 – A Style Guide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76AF6-0C99-744F-B1B6-725B2D987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Refer to class repo </a:t>
            </a:r>
            <a:r>
              <a:rPr lang="en-US" i="1" dirty="0"/>
              <a:t>Reading Assignment Links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i="1" dirty="0"/>
              <a:t>Coding Conventions</a:t>
            </a:r>
            <a:r>
              <a:rPr lang="en-US" dirty="0"/>
              <a:t>.</a:t>
            </a:r>
          </a:p>
          <a:p>
            <a:r>
              <a:rPr lang="en-US" dirty="0"/>
              <a:t>I will not read this to you.  You are responsible for reading PEP8.</a:t>
            </a:r>
          </a:p>
          <a:p>
            <a:r>
              <a:rPr lang="en-US" dirty="0"/>
              <a:t>Main ideas:</a:t>
            </a:r>
          </a:p>
          <a:p>
            <a:pPr lvl="1"/>
            <a:r>
              <a:rPr lang="en-US" dirty="0"/>
              <a:t>Naming conventions for variables, functions, class, and modules</a:t>
            </a:r>
          </a:p>
          <a:p>
            <a:pPr lvl="1"/>
            <a:r>
              <a:rPr lang="en-US" dirty="0"/>
              <a:t>Docstrings</a:t>
            </a:r>
          </a:p>
          <a:p>
            <a:pPr lvl="1"/>
            <a:r>
              <a:rPr lang="en-US" dirty="0"/>
              <a:t>Whitespace and indentation</a:t>
            </a:r>
          </a:p>
          <a:p>
            <a:r>
              <a:rPr lang="en-US" dirty="0"/>
              <a:t>Let a tool do the work.</a:t>
            </a:r>
          </a:p>
          <a:p>
            <a:pPr lvl="1"/>
            <a:r>
              <a:rPr lang="en-US" dirty="0" err="1"/>
              <a:t>pycodestyle</a:t>
            </a:r>
            <a:endParaRPr lang="en-US" dirty="0"/>
          </a:p>
          <a:p>
            <a:pPr lvl="2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pycodestyle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/>
              <a:t>(from with a virtual environment)</a:t>
            </a:r>
          </a:p>
          <a:p>
            <a:pPr lvl="2"/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pycodestyle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myfile.py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Vim (~/.</a:t>
            </a:r>
            <a:r>
              <a:rPr lang="en-US" sz="2000" dirty="0" err="1">
                <a:cs typeface="Courier New" panose="02070309020205020404" pitchFamily="49" charset="0"/>
              </a:rPr>
              <a:t>vimrc</a:t>
            </a:r>
            <a:r>
              <a:rPr lang="en-US" sz="2000" dirty="0"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textwidth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=79</a:t>
            </a:r>
          </a:p>
          <a:p>
            <a:pPr lvl="1"/>
            <a:endParaRPr lang="en-US" sz="2000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B8AF5-055D-4946-9333-F86E1F3B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26" y="507206"/>
            <a:ext cx="3683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0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b="1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1138019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D072-ABA3-C344-A027-666B07BB9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Interactive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59F54-33BA-6045-A840-46238A11D126}"/>
              </a:ext>
            </a:extLst>
          </p:cNvPr>
          <p:cNvSpPr txBox="1"/>
          <p:nvPr/>
        </p:nvSpPr>
        <p:spPr>
          <a:xfrm>
            <a:off x="3743325" y="2171700"/>
            <a:ext cx="60150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(☐)  and  help(☐)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D3F87-CD52-B848-8AB6-5E5B28469770}"/>
              </a:ext>
            </a:extLst>
          </p:cNvPr>
          <p:cNvSpPr txBox="1"/>
          <p:nvPr/>
        </p:nvSpPr>
        <p:spPr>
          <a:xfrm>
            <a:off x="1338264" y="3621168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☐.__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__.keys()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0C506-21C9-214D-BF7A-C8CC4414A07C}"/>
              </a:ext>
            </a:extLst>
          </p:cNvPr>
          <p:cNvSpPr txBox="1"/>
          <p:nvPr/>
        </p:nvSpPr>
        <p:spPr>
          <a:xfrm>
            <a:off x="6750844" y="3621167"/>
            <a:ext cx="243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☐.__doc__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ABD58D-CA71-6E40-B3F3-367766BCEBFD}"/>
              </a:ext>
            </a:extLst>
          </p:cNvPr>
          <p:cNvCxnSpPr/>
          <p:nvPr/>
        </p:nvCxnSpPr>
        <p:spPr>
          <a:xfrm flipH="1">
            <a:off x="3090864" y="2643188"/>
            <a:ext cx="1052511" cy="78581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74DBCF-10D4-0342-A324-3886EEC99701}"/>
              </a:ext>
            </a:extLst>
          </p:cNvPr>
          <p:cNvCxnSpPr>
            <a:cxnSpLocks/>
          </p:cNvCxnSpPr>
          <p:nvPr/>
        </p:nvCxnSpPr>
        <p:spPr>
          <a:xfrm>
            <a:off x="6750843" y="2643188"/>
            <a:ext cx="807245" cy="8879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D2E8F8-3A3A-DD41-909F-5687F94A8181}"/>
              </a:ext>
            </a:extLst>
          </p:cNvPr>
          <p:cNvSpPr txBox="1"/>
          <p:nvPr/>
        </p:nvSpPr>
        <p:spPr>
          <a:xfrm>
            <a:off x="4581525" y="4793635"/>
            <a:ext cx="7610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def ☐():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''' This is what this function does.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now all it does it pass.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'''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1FE81-269A-F845-95EA-4E12FF5CC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21" y="876345"/>
            <a:ext cx="4278913" cy="2845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CE0BAE-3781-AC42-84A9-10CE412D46FC}"/>
              </a:ext>
            </a:extLst>
          </p:cNvPr>
          <p:cNvSpPr/>
          <p:nvPr/>
        </p:nvSpPr>
        <p:spPr>
          <a:xfrm>
            <a:off x="5598699" y="902458"/>
            <a:ext cx="6316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Gill Sans MT" panose="020B0502020104020203" pitchFamily="34" charset="77"/>
              </a:rPr>
              <a:t>A tour of OO Python, with turtles…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832A1-BDA8-5A4B-9409-6028B87667B6}"/>
              </a:ext>
            </a:extLst>
          </p:cNvPr>
          <p:cNvSpPr/>
          <p:nvPr/>
        </p:nvSpPr>
        <p:spPr>
          <a:xfrm>
            <a:off x="5598698" y="1873006"/>
            <a:ext cx="55505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What’s really going on?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magic methods/</a:t>
            </a:r>
            <a:r>
              <a:rPr lang="en-US" sz="3200" dirty="0" err="1">
                <a:latin typeface="Gill Sans MT" panose="020B0502020104020203" pitchFamily="34" charset="77"/>
              </a:rPr>
              <a:t>dunders</a:t>
            </a:r>
            <a:endParaRPr lang="en-US" sz="3200" dirty="0">
              <a:latin typeface="Gill Sans MT" panose="020B050202010402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Subclasses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PYTHONPATH</a:t>
            </a:r>
          </a:p>
        </p:txBody>
      </p:sp>
    </p:spTree>
    <p:extLst>
      <p:ext uri="{BB962C8B-B14F-4D97-AF65-F5344CB8AC3E}">
        <p14:creationId xmlns:p14="http://schemas.microsoft.com/office/powerpoint/2010/main" val="94402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1FBC5-372D-3C42-812D-B8D0AB18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3" y="0"/>
            <a:ext cx="11276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7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512D0-FD27-094B-94C1-B75854FF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36" y="0"/>
            <a:ext cx="8244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6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6826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</a:t>
            </a:r>
            <a:r>
              <a:rPr lang="en-US" dirty="0">
                <a:sym typeface="Wingdings" pitchFamily="2" charset="2"/>
              </a:rPr>
              <a:t>&lt;--&gt; Design &lt;--&gt; </a:t>
            </a:r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the “details of the requirements”</a:t>
            </a:r>
          </a:p>
          <a:p>
            <a:r>
              <a:rPr lang="en-US" dirty="0"/>
              <a:t>Requirements come from customers</a:t>
            </a:r>
          </a:p>
          <a:p>
            <a:r>
              <a:rPr lang="en-US" dirty="0"/>
              <a:t>Requirements are shaped by us through personas and user stories</a:t>
            </a:r>
          </a:p>
          <a:p>
            <a:r>
              <a:rPr lang="en-US" dirty="0"/>
              <a:t>Code is shaped through design</a:t>
            </a:r>
          </a:p>
          <a:p>
            <a:r>
              <a:rPr lang="en-US" dirty="0"/>
              <a:t>Designs evolve</a:t>
            </a:r>
          </a:p>
          <a:p>
            <a:r>
              <a:rPr lang="en-US" dirty="0"/>
              <a:t>Code must be refactored</a:t>
            </a:r>
          </a:p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561614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Total Cost of Owning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 cycles stretch</a:t>
            </a:r>
          </a:p>
          <a:p>
            <a:r>
              <a:rPr lang="en-US" dirty="0"/>
              <a:t>Bugs not fixed in most recent release</a:t>
            </a:r>
          </a:p>
          <a:p>
            <a:r>
              <a:rPr lang="en-US" dirty="0"/>
              <a:t>Load times grow</a:t>
            </a:r>
          </a:p>
          <a:p>
            <a:r>
              <a:rPr lang="en-US" dirty="0"/>
              <a:t>Crashes</a:t>
            </a:r>
          </a:p>
          <a:p>
            <a:r>
              <a:rPr lang="en-US" dirty="0"/>
              <a:t>Product rushed to market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832A5-D6DE-E348-9394-E1A0D487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512" y="1690688"/>
            <a:ext cx="2732088" cy="27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4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Total Cost of Owning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change is trivial anymore</a:t>
            </a:r>
          </a:p>
          <a:p>
            <a:r>
              <a:rPr lang="en-US" dirty="0"/>
              <a:t>Inevitable: the grand redesign by the “tiger team”</a:t>
            </a:r>
          </a:p>
          <a:p>
            <a:endParaRPr lang="en-US" dirty="0"/>
          </a:p>
          <a:p>
            <a:r>
              <a:rPr lang="en-US" dirty="0"/>
              <a:t>A short, interesting read: </a:t>
            </a:r>
            <a:r>
              <a:rPr lang="en-US" dirty="0">
                <a:hlinkClick r:id="rId2"/>
              </a:rPr>
              <a:t>https://www.jwz.org/gruntle/nomo.html</a:t>
            </a:r>
            <a:endParaRPr lang="en-US" dirty="0"/>
          </a:p>
          <a:p>
            <a:r>
              <a:rPr lang="en-US" dirty="0"/>
              <a:t>A longer, interesting read: </a:t>
            </a:r>
            <a:r>
              <a:rPr lang="en-US" u="sng" dirty="0"/>
              <a:t>Clean Code</a:t>
            </a:r>
            <a:r>
              <a:rPr lang="en-US" dirty="0"/>
              <a:t> by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358463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b="1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368288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6D93-C086-7B4F-A58E-1612C129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0DF8F-7549-AC42-A242-51FBE6CA2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read much more than it is written</a:t>
            </a:r>
          </a:p>
          <a:p>
            <a:r>
              <a:rPr lang="en-US" dirty="0"/>
              <a:t>Variables should always be named the same way</a:t>
            </a:r>
          </a:p>
          <a:p>
            <a:r>
              <a:rPr lang="en-US" dirty="0"/>
              <a:t>Same with classes, functions, and files</a:t>
            </a:r>
          </a:p>
          <a:p>
            <a:r>
              <a:rPr lang="en-US" dirty="0"/>
              <a:t>Favor readable code over comments/documentation</a:t>
            </a:r>
          </a:p>
          <a:p>
            <a:pPr lvl="1"/>
            <a:r>
              <a:rPr lang="en-US" dirty="0"/>
              <a:t>… but comment/document where needed!</a:t>
            </a:r>
          </a:p>
          <a:p>
            <a:r>
              <a:rPr lang="en-US" dirty="0"/>
              <a:t>Eschew the use of black magic! (especially w/o comments)</a:t>
            </a:r>
          </a:p>
        </p:txBody>
      </p:sp>
    </p:spTree>
    <p:extLst>
      <p:ext uri="{BB962C8B-B14F-4D97-AF65-F5344CB8AC3E}">
        <p14:creationId xmlns:p14="http://schemas.microsoft.com/office/powerpoint/2010/main" val="2636235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500</Words>
  <Application>Microsoft Macintosh PowerPoint</Application>
  <PresentationFormat>Widescreen</PresentationFormat>
  <Paragraphs>84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Gill Sans MT</vt:lpstr>
      <vt:lpstr>Office Theme</vt:lpstr>
      <vt:lpstr>Clean Code, Software Design, and Refactoring</vt:lpstr>
      <vt:lpstr>PowerPoint Presentation</vt:lpstr>
      <vt:lpstr>PowerPoint Presentation</vt:lpstr>
      <vt:lpstr>Overview</vt:lpstr>
      <vt:lpstr>Requirements &lt;--&gt; Design &lt;--&gt; Code</vt:lpstr>
      <vt:lpstr>The Total Cost of Owning a Mess</vt:lpstr>
      <vt:lpstr>The Total Cost of Owning a Mess</vt:lpstr>
      <vt:lpstr>Overview</vt:lpstr>
      <vt:lpstr>Initial Remarks</vt:lpstr>
      <vt:lpstr>Which is Better?</vt:lpstr>
      <vt:lpstr>PEP8 – A Style Guide for</vt:lpstr>
      <vt:lpstr>Overview</vt:lpstr>
      <vt:lpstr>First, Interactive Python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Code, Software Design, and Refactoring</dc:title>
  <dc:creator>Jason Shepherd</dc:creator>
  <cp:lastModifiedBy>Jason Shepherd</cp:lastModifiedBy>
  <cp:revision>50</cp:revision>
  <dcterms:created xsi:type="dcterms:W3CDTF">2019-09-05T11:17:12Z</dcterms:created>
  <dcterms:modified xsi:type="dcterms:W3CDTF">2019-09-05T18:07:39Z</dcterms:modified>
</cp:coreProperties>
</file>